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HK Grotesk Bold" panose="020B0604020202020204" charset="-94"/>
      <p:regular r:id="rId18"/>
    </p:embeddedFont>
    <p:embeddedFont>
      <p:font typeface="Arimo Bold" panose="020B0604020202020204" charset="0"/>
      <p:regular r:id="rId19"/>
    </p:embeddedFont>
    <p:embeddedFont>
      <p:font typeface="HK Grotesk" panose="020B0604020202020204" charset="-94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HK Grotesk Light" panose="020B0604020202020204" charset="-9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16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0.svg>
</file>

<file path=ppt/media/image11.png>
</file>

<file path=ppt/media/image12.jpeg>
</file>

<file path=ppt/media/image12.svg>
</file>

<file path=ppt/media/image13.jpeg>
</file>

<file path=ppt/media/image14.png>
</file>

<file path=ppt/media/image14.svg>
</file>

<file path=ppt/media/image15.jpeg>
</file>

<file path=ppt/media/image16.png>
</file>

<file path=ppt/media/image16.svg>
</file>

<file path=ppt/media/image17.png>
</file>

<file path=ppt/media/image18.jpeg>
</file>

<file path=ppt/media/image18.svg>
</file>

<file path=ppt/media/image19.png>
</file>

<file path=ppt/media/image2.png>
</file>

<file path=ppt/media/image2.svg>
</file>

<file path=ppt/media/image20.png>
</file>

<file path=ppt/media/image21.jpeg>
</file>

<file path=ppt/media/image21.svg>
</file>

<file path=ppt/media/image22.jpe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8.svg>
</file>

<file path=ppt/media/image29.png>
</file>

<file path=ppt/media/image3.png>
</file>

<file path=ppt/media/image30.jpeg>
</file>

<file path=ppt/media/image31.png>
</file>

<file path=ppt/media/image31.svg>
</file>

<file path=ppt/media/image33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33.svg"/><Relationship Id="rId7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914912">
            <a:off x="-1534103" y="1801518"/>
            <a:ext cx="21356206" cy="6874465"/>
          </a:xfrm>
          <a:custGeom>
            <a:avLst/>
            <a:gdLst/>
            <a:ahLst/>
            <a:cxnLst/>
            <a:rect l="l" t="t" r="r" b="b"/>
            <a:pathLst>
              <a:path w="21356206" h="6874465">
                <a:moveTo>
                  <a:pt x="0" y="0"/>
                </a:moveTo>
                <a:lnTo>
                  <a:pt x="21356206" y="0"/>
                </a:lnTo>
                <a:lnTo>
                  <a:pt x="21356206" y="6874464"/>
                </a:lnTo>
                <a:lnTo>
                  <a:pt x="0" y="6874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133475"/>
            <a:ext cx="10316071" cy="1871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30"/>
              </a:lnSpc>
            </a:pPr>
            <a:r>
              <a:rPr lang="en-US" sz="13000" b="1" spc="-39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GeoEconoViz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440066"/>
            <a:ext cx="5785899" cy="459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1"/>
              </a:lnSpc>
            </a:pPr>
            <a:r>
              <a:rPr lang="en-US" sz="3199">
                <a:solidFill>
                  <a:srgbClr val="57FFDC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GROUP SOFTWARE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330652" y="7061766"/>
            <a:ext cx="1928648" cy="2074442"/>
            <a:chOff x="0" y="0"/>
            <a:chExt cx="2571531" cy="2765923"/>
          </a:xfrm>
        </p:grpSpPr>
        <p:sp>
          <p:nvSpPr>
            <p:cNvPr id="6" name="AutoShape 6"/>
            <p:cNvSpPr/>
            <p:nvPr/>
          </p:nvSpPr>
          <p:spPr>
            <a:xfrm>
              <a:off x="2508031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2310295"/>
              <a:ext cx="2571531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3"/>
                </a:lnSpc>
              </a:pPr>
              <a:r>
                <a:rPr lang="en-US" sz="2399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01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07139" y="3473401"/>
            <a:ext cx="6819900" cy="226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999" b="1" spc="-239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3. Proje Süreci</a:t>
            </a:r>
          </a:p>
          <a:p>
            <a:pPr algn="l">
              <a:lnSpc>
                <a:spcPts val="8880"/>
              </a:lnSpc>
            </a:pPr>
            <a:endParaRPr lang="en-US" sz="7999" b="1" spc="-239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4" name="AutoShape 4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10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1461512" flipV="1">
            <a:off x="8601563" y="92778"/>
            <a:ext cx="14662108" cy="4465495"/>
          </a:xfrm>
          <a:custGeom>
            <a:avLst/>
            <a:gdLst/>
            <a:ahLst/>
            <a:cxnLst/>
            <a:rect l="l" t="t" r="r" b="b"/>
            <a:pathLst>
              <a:path w="14662108" h="4465495">
                <a:moveTo>
                  <a:pt x="0" y="4465495"/>
                </a:moveTo>
                <a:lnTo>
                  <a:pt x="14662108" y="4465495"/>
                </a:lnTo>
                <a:lnTo>
                  <a:pt x="14662108" y="0"/>
                </a:lnTo>
                <a:lnTo>
                  <a:pt x="0" y="0"/>
                </a:lnTo>
                <a:lnTo>
                  <a:pt x="0" y="446549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904999" y="1028700"/>
            <a:ext cx="8111740" cy="7085920"/>
            <a:chOff x="0" y="0"/>
            <a:chExt cx="5975350" cy="5219700"/>
          </a:xfrm>
        </p:grpSpPr>
        <p:sp>
          <p:nvSpPr>
            <p:cNvPr id="8" name="Freeform 8"/>
            <p:cNvSpPr/>
            <p:nvPr/>
          </p:nvSpPr>
          <p:spPr>
            <a:xfrm>
              <a:off x="-519430" y="-910590"/>
              <a:ext cx="7381240" cy="6188710"/>
            </a:xfrm>
            <a:custGeom>
              <a:avLst/>
              <a:gdLst/>
              <a:ahLst/>
              <a:cxnLst/>
              <a:rect l="l" t="t" r="r" b="b"/>
              <a:pathLst>
                <a:path w="7381240" h="6188710">
                  <a:moveTo>
                    <a:pt x="2861310" y="5034280"/>
                  </a:moveTo>
                  <a:cubicBezTo>
                    <a:pt x="4353560" y="5034280"/>
                    <a:pt x="3549650" y="6188710"/>
                    <a:pt x="5092700" y="6121400"/>
                  </a:cubicBezTo>
                  <a:cubicBezTo>
                    <a:pt x="6408420" y="6064250"/>
                    <a:pt x="7381240" y="3489960"/>
                    <a:pt x="5207000" y="2288540"/>
                  </a:cubicBezTo>
                  <a:cubicBezTo>
                    <a:pt x="3470910" y="1328420"/>
                    <a:pt x="629920" y="0"/>
                    <a:pt x="1029970" y="1830070"/>
                  </a:cubicBezTo>
                  <a:cubicBezTo>
                    <a:pt x="1430020" y="3660140"/>
                    <a:pt x="0" y="4232910"/>
                    <a:pt x="744220" y="5205730"/>
                  </a:cubicBezTo>
                  <a:cubicBezTo>
                    <a:pt x="1488440" y="6178550"/>
                    <a:pt x="1544320" y="5034280"/>
                    <a:pt x="2861310" y="5034280"/>
                  </a:cubicBezTo>
                  <a:close/>
                </a:path>
              </a:pathLst>
            </a:custGeom>
            <a:blipFill>
              <a:blip r:embed="rId4"/>
              <a:stretch>
                <a:fillRect l="-15532" r="-15532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885986" flipH="1">
            <a:off x="5516849" y="1448123"/>
            <a:ext cx="21853999" cy="7390754"/>
          </a:xfrm>
          <a:custGeom>
            <a:avLst/>
            <a:gdLst/>
            <a:ahLst/>
            <a:cxnLst/>
            <a:rect l="l" t="t" r="r" b="b"/>
            <a:pathLst>
              <a:path w="21853999" h="7390754">
                <a:moveTo>
                  <a:pt x="21853999" y="0"/>
                </a:moveTo>
                <a:lnTo>
                  <a:pt x="0" y="0"/>
                </a:lnTo>
                <a:lnTo>
                  <a:pt x="0" y="7390754"/>
                </a:lnTo>
                <a:lnTo>
                  <a:pt x="21853999" y="7390754"/>
                </a:lnTo>
                <a:lnTo>
                  <a:pt x="218539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8165" y="98025"/>
            <a:ext cx="10012402" cy="8871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Aşama 1: Frontend Geliştirme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1.1. CesiumJS Entegrasyonu (Hafta 1)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CesiumJS ile 3 boyutlu dünya haritasının kurulumu ve ülke sınırlarının GeoJSON verisi ile görselleştirilmesi.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Işın yayınlama algoritmasıyla tıklanan ülkenin belirlenmesi.</a:t>
            </a: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1.2. Dinamik Tablolar ve Arayüz (Hafta 2-3)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HTML ve CSS kullanarak arayüzün oluşturulması. Kişi başına düşen GSYİH verilerini içeren bir tablo eklenmesi.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JavaScript ile metrik seçimleri yapıldıkça tablonun dinamik olarak güncellenmesi ve kullanıcı etkileşimlerinin eklenmesi.</a:t>
            </a: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1.3. Mobil Uyumlu Tasarım (Hafta 4)</a:t>
            </a:r>
          </a:p>
          <a:p>
            <a:pPr marL="1295400" lvl="2" indent="-431800" algn="l">
              <a:lnSpc>
                <a:spcPts val="3900"/>
              </a:lnSpc>
              <a:buFont typeface="Arial"/>
              <a:buChar char="⚬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Arayüzün mobil cihazlar için duyarlı hale getirilmesi, tasarım iyileştirmeleri.</a:t>
            </a:r>
          </a:p>
          <a:p>
            <a:pPr algn="l">
              <a:lnSpc>
                <a:spcPts val="3899"/>
              </a:lnSpc>
            </a:pPr>
            <a:endParaRPr lang="en-US" sz="3000" spc="-60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5" name="AutoShape 5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17448">
            <a:off x="-4743816" y="-4170808"/>
            <a:ext cx="21356206" cy="6874465"/>
          </a:xfrm>
          <a:custGeom>
            <a:avLst/>
            <a:gdLst/>
            <a:ahLst/>
            <a:cxnLst/>
            <a:rect l="l" t="t" r="r" b="b"/>
            <a:pathLst>
              <a:path w="21356206" h="6874465">
                <a:moveTo>
                  <a:pt x="0" y="0"/>
                </a:moveTo>
                <a:lnTo>
                  <a:pt x="21356205" y="0"/>
                </a:lnTo>
                <a:lnTo>
                  <a:pt x="21356205" y="6874465"/>
                </a:lnTo>
                <a:lnTo>
                  <a:pt x="0" y="68744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642343" y="7589445"/>
            <a:ext cx="616957" cy="2074442"/>
            <a:chOff x="0" y="0"/>
            <a:chExt cx="822610" cy="2765923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12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7385" y="3303634"/>
            <a:ext cx="8259574" cy="5842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Aşama 2: Backend Geliştirme</a:t>
            </a:r>
          </a:p>
          <a:p>
            <a:pPr algn="l">
              <a:lnSpc>
                <a:spcPts val="3900"/>
              </a:lnSpc>
            </a:pPr>
            <a:endParaRPr lang="en-US" sz="3000" spc="-60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2.1. MongoDB Atlas Entegrasyonu (Hafta 5-6)</a:t>
            </a:r>
          </a:p>
          <a:p>
            <a:pPr marL="1295400" lvl="2" indent="-431800" algn="l">
              <a:lnSpc>
                <a:spcPts val="3900"/>
              </a:lnSpc>
              <a:buFont typeface="Arial"/>
              <a:buChar char="⚬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MongoDB’de veritabanı oluşturulması ve AWS sunucusuna entegrasyon sağlanması.</a:t>
            </a:r>
          </a:p>
          <a:p>
            <a:pPr marL="1295400" lvl="2" indent="-431800" algn="l">
              <a:lnSpc>
                <a:spcPts val="3900"/>
              </a:lnSpc>
              <a:buFont typeface="Arial"/>
              <a:buChar char="⚬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Backend API’si ile verilerin frontend’e sunulması.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2.2. Veri Çekme ve Kaydetme (Hafta 7)</a:t>
            </a:r>
          </a:p>
          <a:p>
            <a:pPr marL="1295400" lvl="2" indent="-431800" algn="l">
              <a:lnSpc>
                <a:spcPts val="3900"/>
              </a:lnSpc>
              <a:buFont typeface="Arial"/>
              <a:buChar char="⚬"/>
            </a:pPr>
            <a:r>
              <a:rPr lang="en-US" sz="3000" spc="-6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Python veya JavaScript ile World Bank API’den ekonomik verilerin çekilip MongoDB’ye kaydedilmesi.</a:t>
            </a:r>
          </a:p>
          <a:p>
            <a:pPr algn="l">
              <a:lnSpc>
                <a:spcPts val="3120"/>
              </a:lnSpc>
            </a:pPr>
            <a:endParaRPr lang="en-US" sz="3000" spc="-60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2372607" y="-572645"/>
            <a:ext cx="7056295" cy="6388243"/>
            <a:chOff x="0" y="0"/>
            <a:chExt cx="5580380" cy="5052060"/>
          </a:xfrm>
        </p:grpSpPr>
        <p:sp>
          <p:nvSpPr>
            <p:cNvPr id="8" name="Freeform 8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4"/>
              <a:stretch>
                <a:fillRect l="-38021" r="-19088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8513324" y="3589384"/>
            <a:ext cx="6323030" cy="7033272"/>
            <a:chOff x="687070" y="247650"/>
            <a:chExt cx="11148060" cy="124002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148060" cy="12400280"/>
            </a:xfrm>
            <a:custGeom>
              <a:avLst/>
              <a:gdLst/>
              <a:ahLst/>
              <a:cxnLst/>
              <a:rect l="l" t="t" r="r" b="b"/>
              <a:pathLst>
                <a:path w="11148060" h="12400280">
                  <a:moveTo>
                    <a:pt x="9215120" y="1497330"/>
                  </a:moveTo>
                  <a:cubicBezTo>
                    <a:pt x="8773160" y="972820"/>
                    <a:pt x="8234680" y="508000"/>
                    <a:pt x="7590790" y="252730"/>
                  </a:cubicBezTo>
                  <a:cubicBezTo>
                    <a:pt x="7132320" y="71120"/>
                    <a:pt x="6633210" y="0"/>
                    <a:pt x="6139180" y="6350"/>
                  </a:cubicBezTo>
                  <a:cubicBezTo>
                    <a:pt x="4053840" y="36830"/>
                    <a:pt x="2157730" y="1490980"/>
                    <a:pt x="1289050" y="3346450"/>
                  </a:cubicBezTo>
                  <a:cubicBezTo>
                    <a:pt x="527050" y="4977130"/>
                    <a:pt x="0" y="7792720"/>
                    <a:pt x="680720" y="9457690"/>
                  </a:cubicBezTo>
                  <a:cubicBezTo>
                    <a:pt x="1360170" y="11122660"/>
                    <a:pt x="2499360" y="12005310"/>
                    <a:pt x="4248150" y="12081510"/>
                  </a:cubicBezTo>
                  <a:cubicBezTo>
                    <a:pt x="7001510" y="12400280"/>
                    <a:pt x="9088120" y="10502900"/>
                    <a:pt x="10118090" y="8309610"/>
                  </a:cubicBezTo>
                  <a:cubicBezTo>
                    <a:pt x="11148061" y="6116320"/>
                    <a:pt x="10782300" y="3361690"/>
                    <a:pt x="9215120" y="1497330"/>
                  </a:cubicBezTo>
                  <a:close/>
                </a:path>
              </a:pathLst>
            </a:custGeom>
            <a:blipFill>
              <a:blip r:embed="rId5"/>
              <a:stretch>
                <a:fillRect l="-1127" t="784" r="-84102" b="-6265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17448">
            <a:off x="-961607" y="4120670"/>
            <a:ext cx="20799788" cy="6695357"/>
          </a:xfrm>
          <a:custGeom>
            <a:avLst/>
            <a:gdLst/>
            <a:ahLst/>
            <a:cxnLst/>
            <a:rect l="l" t="t" r="r" b="b"/>
            <a:pathLst>
              <a:path w="20799788" h="6695357">
                <a:moveTo>
                  <a:pt x="0" y="0"/>
                </a:moveTo>
                <a:lnTo>
                  <a:pt x="20799788" y="0"/>
                </a:lnTo>
                <a:lnTo>
                  <a:pt x="20799788" y="6695357"/>
                </a:lnTo>
                <a:lnTo>
                  <a:pt x="0" y="66953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447682" y="8080368"/>
            <a:ext cx="616957" cy="2074442"/>
            <a:chOff x="0" y="0"/>
            <a:chExt cx="822610" cy="2765923"/>
          </a:xfrm>
        </p:grpSpPr>
        <p:sp>
          <p:nvSpPr>
            <p:cNvPr id="4" name="AutoShape 4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13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805420" y="284141"/>
            <a:ext cx="4950741" cy="2813826"/>
            <a:chOff x="0" y="0"/>
            <a:chExt cx="4547616" cy="25847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547616" cy="2584704"/>
            </a:xfrm>
            <a:custGeom>
              <a:avLst/>
              <a:gdLst/>
              <a:ahLst/>
              <a:cxnLst/>
              <a:rect l="l" t="t" r="r" b="b"/>
              <a:pathLst>
                <a:path w="4547616" h="2584704">
                  <a:moveTo>
                    <a:pt x="4547616" y="2584704"/>
                  </a:moveTo>
                  <a:lnTo>
                    <a:pt x="0" y="2584704"/>
                  </a:lnTo>
                  <a:lnTo>
                    <a:pt x="0" y="0"/>
                  </a:lnTo>
                  <a:lnTo>
                    <a:pt x="4547616" y="0"/>
                  </a:lnTo>
                  <a:lnTo>
                    <a:pt x="4547616" y="2584704"/>
                  </a:lnTo>
                  <a:close/>
                </a:path>
              </a:pathLst>
            </a:custGeom>
            <a:blipFill>
              <a:blip r:embed="rId4"/>
              <a:stretch>
                <a:fillRect t="-33" b="-3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38418" y="49420"/>
              <a:ext cx="4473128" cy="2451241"/>
            </a:xfrm>
            <a:custGeom>
              <a:avLst/>
              <a:gdLst/>
              <a:ahLst/>
              <a:cxnLst/>
              <a:rect l="l" t="t" r="r" b="b"/>
              <a:pathLst>
                <a:path w="4473128" h="2451241">
                  <a:moveTo>
                    <a:pt x="3806137" y="2224714"/>
                  </a:moveTo>
                  <a:cubicBezTo>
                    <a:pt x="4040534" y="2160616"/>
                    <a:pt x="4250942" y="2021088"/>
                    <a:pt x="4364350" y="1794622"/>
                  </a:cubicBezTo>
                  <a:cubicBezTo>
                    <a:pt x="4473127" y="1577406"/>
                    <a:pt x="4451920" y="1287641"/>
                    <a:pt x="4276200" y="1119887"/>
                  </a:cubicBezTo>
                  <a:cubicBezTo>
                    <a:pt x="4087738" y="939970"/>
                    <a:pt x="3790734" y="940461"/>
                    <a:pt x="3565019" y="810294"/>
                  </a:cubicBezTo>
                  <a:cubicBezTo>
                    <a:pt x="3372524" y="699283"/>
                    <a:pt x="3247955" y="503663"/>
                    <a:pt x="3106075" y="332651"/>
                  </a:cubicBezTo>
                  <a:cubicBezTo>
                    <a:pt x="2964196" y="161639"/>
                    <a:pt x="2774430" y="0"/>
                    <a:pt x="2552260" y="4471"/>
                  </a:cubicBezTo>
                  <a:cubicBezTo>
                    <a:pt x="2397795" y="7580"/>
                    <a:pt x="2258303" y="90694"/>
                    <a:pt x="2119909" y="159367"/>
                  </a:cubicBezTo>
                  <a:cubicBezTo>
                    <a:pt x="1899043" y="268964"/>
                    <a:pt x="1662409" y="346727"/>
                    <a:pt x="1419584" y="389512"/>
                  </a:cubicBezTo>
                  <a:cubicBezTo>
                    <a:pt x="1028401" y="458435"/>
                    <a:pt x="588440" y="451093"/>
                    <a:pt x="293528" y="717158"/>
                  </a:cubicBezTo>
                  <a:cubicBezTo>
                    <a:pt x="90084" y="900701"/>
                    <a:pt x="0" y="1200787"/>
                    <a:pt x="68756" y="1466013"/>
                  </a:cubicBezTo>
                  <a:cubicBezTo>
                    <a:pt x="137511" y="1731237"/>
                    <a:pt x="362060" y="1949786"/>
                    <a:pt x="629074" y="2011318"/>
                  </a:cubicBezTo>
                  <a:cubicBezTo>
                    <a:pt x="813702" y="2053864"/>
                    <a:pt x="1008656" y="2025801"/>
                    <a:pt x="1194116" y="2064574"/>
                  </a:cubicBezTo>
                  <a:cubicBezTo>
                    <a:pt x="1510477" y="2130714"/>
                    <a:pt x="1769446" y="2384148"/>
                    <a:pt x="2090558" y="2420848"/>
                  </a:cubicBezTo>
                  <a:cubicBezTo>
                    <a:pt x="2356471" y="2451241"/>
                    <a:pt x="2612011" y="2327835"/>
                    <a:pt x="2867231" y="2247245"/>
                  </a:cubicBezTo>
                  <a:cubicBezTo>
                    <a:pt x="3041872" y="2192102"/>
                    <a:pt x="3227440" y="2251354"/>
                    <a:pt x="3404183" y="2263564"/>
                  </a:cubicBezTo>
                  <a:cubicBezTo>
                    <a:pt x="3537184" y="2272752"/>
                    <a:pt x="3675392" y="2260467"/>
                    <a:pt x="3806137" y="2224714"/>
                  </a:cubicBezTo>
                  <a:close/>
                </a:path>
              </a:pathLst>
            </a:custGeom>
            <a:blipFill>
              <a:blip r:embed="rId5"/>
              <a:stretch>
                <a:fillRect t="-1581" b="-158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300681" y="4596497"/>
            <a:ext cx="6396401" cy="2444153"/>
            <a:chOff x="0" y="0"/>
            <a:chExt cx="6342126" cy="2423414"/>
          </a:xfrm>
        </p:grpSpPr>
        <p:sp>
          <p:nvSpPr>
            <p:cNvPr id="10" name="Freeform 10"/>
            <p:cNvSpPr/>
            <p:nvPr/>
          </p:nvSpPr>
          <p:spPr>
            <a:xfrm>
              <a:off x="-254508" y="-157988"/>
              <a:ext cx="6648958" cy="2581402"/>
            </a:xfrm>
            <a:custGeom>
              <a:avLst/>
              <a:gdLst/>
              <a:ahLst/>
              <a:cxnLst/>
              <a:rect l="l" t="t" r="r" b="b"/>
              <a:pathLst>
                <a:path w="6648958" h="2581402">
                  <a:moveTo>
                    <a:pt x="6582029" y="2132711"/>
                  </a:moveTo>
                  <a:cubicBezTo>
                    <a:pt x="6482842" y="2119757"/>
                    <a:pt x="6436614" y="2164969"/>
                    <a:pt x="6269482" y="2168144"/>
                  </a:cubicBezTo>
                  <a:cubicBezTo>
                    <a:pt x="6189345" y="2105914"/>
                    <a:pt x="6223508" y="2161794"/>
                    <a:pt x="6038088" y="2143252"/>
                  </a:cubicBezTo>
                  <a:cubicBezTo>
                    <a:pt x="6025896" y="2160778"/>
                    <a:pt x="6022721" y="2139823"/>
                    <a:pt x="6022594" y="2134870"/>
                  </a:cubicBezTo>
                  <a:cubicBezTo>
                    <a:pt x="6015355" y="2128012"/>
                    <a:pt x="5990590" y="2154555"/>
                    <a:pt x="6016117" y="2141855"/>
                  </a:cubicBezTo>
                  <a:cubicBezTo>
                    <a:pt x="6055233" y="2188210"/>
                    <a:pt x="5834761" y="2104771"/>
                    <a:pt x="5753862" y="2124075"/>
                  </a:cubicBezTo>
                  <a:cubicBezTo>
                    <a:pt x="5599811" y="2132203"/>
                    <a:pt x="5429631" y="2142744"/>
                    <a:pt x="5308854" y="2211578"/>
                  </a:cubicBezTo>
                  <a:cubicBezTo>
                    <a:pt x="5274056" y="2199132"/>
                    <a:pt x="5309235" y="2210689"/>
                    <a:pt x="5206238" y="2236851"/>
                  </a:cubicBezTo>
                  <a:cubicBezTo>
                    <a:pt x="5179568" y="2260219"/>
                    <a:pt x="5132197" y="2216277"/>
                    <a:pt x="5089525" y="2268728"/>
                  </a:cubicBezTo>
                  <a:cubicBezTo>
                    <a:pt x="5106543" y="2325624"/>
                    <a:pt x="4993386" y="2296287"/>
                    <a:pt x="4903470" y="2407412"/>
                  </a:cubicBezTo>
                  <a:cubicBezTo>
                    <a:pt x="4873371" y="2385822"/>
                    <a:pt x="4799457" y="2467991"/>
                    <a:pt x="4490847" y="2461133"/>
                  </a:cubicBezTo>
                  <a:cubicBezTo>
                    <a:pt x="4460367" y="2514981"/>
                    <a:pt x="4486275" y="2429129"/>
                    <a:pt x="4458462" y="2442718"/>
                  </a:cubicBezTo>
                  <a:cubicBezTo>
                    <a:pt x="4380484" y="2450338"/>
                    <a:pt x="4337050" y="2498979"/>
                    <a:pt x="4294759" y="2475611"/>
                  </a:cubicBezTo>
                  <a:cubicBezTo>
                    <a:pt x="4220972" y="2489327"/>
                    <a:pt x="4102354" y="2416937"/>
                    <a:pt x="4019804" y="2417953"/>
                  </a:cubicBezTo>
                  <a:cubicBezTo>
                    <a:pt x="3896741" y="2373757"/>
                    <a:pt x="3824732" y="2465959"/>
                    <a:pt x="3669919" y="2501392"/>
                  </a:cubicBezTo>
                  <a:cubicBezTo>
                    <a:pt x="3325114" y="2442210"/>
                    <a:pt x="3276092" y="2536190"/>
                    <a:pt x="2869565" y="2581402"/>
                  </a:cubicBezTo>
                  <a:cubicBezTo>
                    <a:pt x="2740914" y="2575941"/>
                    <a:pt x="2640838" y="2480310"/>
                    <a:pt x="2485263" y="2471293"/>
                  </a:cubicBezTo>
                  <a:cubicBezTo>
                    <a:pt x="2465197" y="2444369"/>
                    <a:pt x="2386965" y="2493264"/>
                    <a:pt x="2360549" y="2463165"/>
                  </a:cubicBezTo>
                  <a:cubicBezTo>
                    <a:pt x="2341245" y="2419858"/>
                    <a:pt x="2316226" y="2454275"/>
                    <a:pt x="2310384" y="2450465"/>
                  </a:cubicBezTo>
                  <a:cubicBezTo>
                    <a:pt x="2278507" y="2420747"/>
                    <a:pt x="2261743" y="2437130"/>
                    <a:pt x="2207260" y="2418842"/>
                  </a:cubicBezTo>
                  <a:cubicBezTo>
                    <a:pt x="2108200" y="2396236"/>
                    <a:pt x="2043684" y="2398395"/>
                    <a:pt x="1981073" y="2320544"/>
                  </a:cubicBezTo>
                  <a:cubicBezTo>
                    <a:pt x="1951482" y="2334641"/>
                    <a:pt x="1812671" y="2311654"/>
                    <a:pt x="1761236" y="2264664"/>
                  </a:cubicBezTo>
                  <a:cubicBezTo>
                    <a:pt x="1751965" y="2243836"/>
                    <a:pt x="1708912" y="2310384"/>
                    <a:pt x="1717802" y="2252853"/>
                  </a:cubicBezTo>
                  <a:cubicBezTo>
                    <a:pt x="1687322" y="2253742"/>
                    <a:pt x="1673733" y="2264664"/>
                    <a:pt x="1665224" y="2235581"/>
                  </a:cubicBezTo>
                  <a:cubicBezTo>
                    <a:pt x="1642364" y="2224151"/>
                    <a:pt x="1612646" y="2215515"/>
                    <a:pt x="1589786" y="2238629"/>
                  </a:cubicBezTo>
                  <a:cubicBezTo>
                    <a:pt x="1566418" y="2242312"/>
                    <a:pt x="1593723" y="2195703"/>
                    <a:pt x="1546352" y="2225802"/>
                  </a:cubicBezTo>
                  <a:cubicBezTo>
                    <a:pt x="1492250" y="2125980"/>
                    <a:pt x="1391031" y="2202942"/>
                    <a:pt x="1306957" y="2143887"/>
                  </a:cubicBezTo>
                  <a:cubicBezTo>
                    <a:pt x="1162431" y="2145538"/>
                    <a:pt x="948055" y="2171954"/>
                    <a:pt x="783336" y="2192020"/>
                  </a:cubicBezTo>
                  <a:cubicBezTo>
                    <a:pt x="678688" y="2122805"/>
                    <a:pt x="495427" y="2085594"/>
                    <a:pt x="357505" y="2110105"/>
                  </a:cubicBezTo>
                  <a:cubicBezTo>
                    <a:pt x="202184" y="2020316"/>
                    <a:pt x="273939" y="2430653"/>
                    <a:pt x="255143" y="251333"/>
                  </a:cubicBezTo>
                  <a:cubicBezTo>
                    <a:pt x="318135" y="135382"/>
                    <a:pt x="0" y="166497"/>
                    <a:pt x="1072388" y="162687"/>
                  </a:cubicBezTo>
                  <a:cubicBezTo>
                    <a:pt x="2517648" y="157226"/>
                    <a:pt x="4107434" y="173228"/>
                    <a:pt x="5670550" y="157988"/>
                  </a:cubicBezTo>
                  <a:cubicBezTo>
                    <a:pt x="5961634" y="166116"/>
                    <a:pt x="6219571" y="164084"/>
                    <a:pt x="6489827" y="159004"/>
                  </a:cubicBezTo>
                  <a:cubicBezTo>
                    <a:pt x="6648958" y="190754"/>
                    <a:pt x="6560566" y="0"/>
                    <a:pt x="6596507" y="1070356"/>
                  </a:cubicBezTo>
                  <a:cubicBezTo>
                    <a:pt x="6573266" y="1433322"/>
                    <a:pt x="6597904" y="1802892"/>
                    <a:pt x="6582029" y="2132711"/>
                  </a:cubicBezTo>
                  <a:close/>
                </a:path>
              </a:pathLst>
            </a:custGeom>
            <a:blipFill>
              <a:blip r:embed="rId6"/>
              <a:stretch>
                <a:fillRect t="-19677" b="-19677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6103886" y="109861"/>
            <a:ext cx="6271283" cy="4486636"/>
            <a:chOff x="0" y="0"/>
            <a:chExt cx="4584192" cy="32796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584192" cy="3279648"/>
            </a:xfrm>
            <a:custGeom>
              <a:avLst/>
              <a:gdLst/>
              <a:ahLst/>
              <a:cxnLst/>
              <a:rect l="l" t="t" r="r" b="b"/>
              <a:pathLst>
                <a:path w="4584192" h="3279648">
                  <a:moveTo>
                    <a:pt x="4584192" y="3279648"/>
                  </a:moveTo>
                  <a:lnTo>
                    <a:pt x="0" y="3279648"/>
                  </a:lnTo>
                  <a:lnTo>
                    <a:pt x="0" y="0"/>
                  </a:lnTo>
                  <a:lnTo>
                    <a:pt x="4584192" y="0"/>
                  </a:lnTo>
                  <a:lnTo>
                    <a:pt x="4584192" y="3279648"/>
                  </a:lnTo>
                  <a:close/>
                </a:path>
              </a:pathLst>
            </a:custGeom>
            <a:blipFill>
              <a:blip r:embed="rId7"/>
              <a:stretch>
                <a:fillRect l="-29" r="-29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63980" y="23119"/>
              <a:ext cx="4450362" cy="3189732"/>
            </a:xfrm>
            <a:custGeom>
              <a:avLst/>
              <a:gdLst/>
              <a:ahLst/>
              <a:cxnLst/>
              <a:rect l="l" t="t" r="r" b="b"/>
              <a:pathLst>
                <a:path w="4450362" h="3189732">
                  <a:moveTo>
                    <a:pt x="1683722" y="191573"/>
                  </a:moveTo>
                  <a:cubicBezTo>
                    <a:pt x="1630586" y="213467"/>
                    <a:pt x="1578238" y="237063"/>
                    <a:pt x="1526818" y="262011"/>
                  </a:cubicBezTo>
                  <a:cubicBezTo>
                    <a:pt x="1354653" y="345546"/>
                    <a:pt x="1184946" y="404118"/>
                    <a:pt x="990617" y="383530"/>
                  </a:cubicBezTo>
                  <a:cubicBezTo>
                    <a:pt x="739285" y="356903"/>
                    <a:pt x="448733" y="330008"/>
                    <a:pt x="269970" y="508681"/>
                  </a:cubicBezTo>
                  <a:cubicBezTo>
                    <a:pt x="138854" y="639732"/>
                    <a:pt x="113725" y="844052"/>
                    <a:pt x="132070" y="1028527"/>
                  </a:cubicBezTo>
                  <a:cubicBezTo>
                    <a:pt x="150414" y="1213003"/>
                    <a:pt x="204488" y="1394155"/>
                    <a:pt x="202568" y="1579531"/>
                  </a:cubicBezTo>
                  <a:cubicBezTo>
                    <a:pt x="200122" y="1815750"/>
                    <a:pt x="107385" y="2040354"/>
                    <a:pt x="55443" y="2270805"/>
                  </a:cubicBezTo>
                  <a:cubicBezTo>
                    <a:pt x="3500" y="2501255"/>
                    <a:pt x="0" y="2765828"/>
                    <a:pt x="150410" y="2947981"/>
                  </a:cubicBezTo>
                  <a:cubicBezTo>
                    <a:pt x="350030" y="3189732"/>
                    <a:pt x="727375" y="3179629"/>
                    <a:pt x="1023317" y="3076166"/>
                  </a:cubicBezTo>
                  <a:cubicBezTo>
                    <a:pt x="1319260" y="2972702"/>
                    <a:pt x="1596862" y="2797070"/>
                    <a:pt x="1909477" y="2773458"/>
                  </a:cubicBezTo>
                  <a:cubicBezTo>
                    <a:pt x="2389121" y="2737229"/>
                    <a:pt x="2833277" y="3066330"/>
                    <a:pt x="3314271" y="3062191"/>
                  </a:cubicBezTo>
                  <a:cubicBezTo>
                    <a:pt x="3922471" y="3056959"/>
                    <a:pt x="4427849" y="2465033"/>
                    <a:pt x="4439106" y="1856885"/>
                  </a:cubicBezTo>
                  <a:cubicBezTo>
                    <a:pt x="4450362" y="1248737"/>
                    <a:pt x="4043930" y="682399"/>
                    <a:pt x="3510131" y="390850"/>
                  </a:cubicBezTo>
                  <a:cubicBezTo>
                    <a:pt x="3230877" y="238328"/>
                    <a:pt x="2942566" y="89503"/>
                    <a:pt x="2623518" y="44904"/>
                  </a:cubicBezTo>
                  <a:cubicBezTo>
                    <a:pt x="2302293" y="0"/>
                    <a:pt x="1980719" y="69200"/>
                    <a:pt x="1683722" y="191573"/>
                  </a:cubicBezTo>
                  <a:close/>
                </a:path>
              </a:pathLst>
            </a:custGeom>
            <a:blipFill>
              <a:blip r:embed="rId8"/>
              <a:stretch>
                <a:fillRect l="-2920" r="-2920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92970" y="246041"/>
            <a:ext cx="5910916" cy="5914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Aşama 3: Veri Analizi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3.1. Python veya JavaScript ile Veri Analizi (Hafta 8-9)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Python ile veri analizi yapılarak çeşitli ekonomik göstergeler arasındaki ilişkilerin incelenmesi.</a:t>
            </a:r>
          </a:p>
          <a:p>
            <a:pPr marL="1295400" lvl="2" indent="-431800" algn="l">
              <a:lnSpc>
                <a:spcPts val="3900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Alternatif olarak, JavaScript ile frontend üzerinde analizlerin yapılması.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8946" y="-38100"/>
            <a:ext cx="6951180" cy="6900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Aşama 4: Test ve Sonlandırma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4.1. Frontend Testleri (Hafta 10)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Arayüzün mobil ve masaüstü uyumluluğunun test edilmesi.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Kullanıcı etkileşimlerinin doğru çalıştığının kontrol edilmesi.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  <a:p>
            <a:pPr marL="647700" lvl="1" indent="-323850" algn="l">
              <a:lnSpc>
                <a:spcPts val="3899"/>
              </a:lnSpc>
              <a:buFont typeface="Arial"/>
              <a:buChar char="•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4.2. Backend Testleri (Hafta 11)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Veritabanı bağlantısının ve veri çekme süreçlerinin test edilmesi.</a:t>
            </a:r>
          </a:p>
          <a:p>
            <a:pPr marL="1295400" lvl="2" indent="-431800" algn="l">
              <a:lnSpc>
                <a:spcPts val="3899"/>
              </a:lnSpc>
              <a:buFont typeface="Arial"/>
              <a:buChar char="⚬"/>
            </a:pPr>
            <a:r>
              <a:rPr lang="en-US" sz="2999" spc="-59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API fonksiyonlarının doğru çalıştığının kontrol edilmesi.</a:t>
            </a:r>
          </a:p>
          <a:p>
            <a:pPr algn="l">
              <a:lnSpc>
                <a:spcPts val="3899"/>
              </a:lnSpc>
            </a:pPr>
            <a:endParaRPr lang="en-US" sz="2999" spc="-59">
              <a:solidFill>
                <a:srgbClr val="FFFFFF"/>
              </a:solidFill>
              <a:latin typeface="HK Grotesk Light"/>
              <a:ea typeface="HK Grotesk Light"/>
              <a:cs typeface="HK Grotesk Light"/>
              <a:sym typeface="HK Grotesk Light"/>
            </a:endParaRPr>
          </a:p>
        </p:txBody>
      </p:sp>
      <p:sp>
        <p:nvSpPr>
          <p:cNvPr id="3" name="Freeform 3"/>
          <p:cNvSpPr/>
          <p:nvPr/>
        </p:nvSpPr>
        <p:spPr>
          <a:xfrm rot="-2228806" flipV="1">
            <a:off x="937623" y="2679825"/>
            <a:ext cx="21356206" cy="6874465"/>
          </a:xfrm>
          <a:custGeom>
            <a:avLst/>
            <a:gdLst/>
            <a:ahLst/>
            <a:cxnLst/>
            <a:rect l="l" t="t" r="r" b="b"/>
            <a:pathLst>
              <a:path w="21356206" h="6874465">
                <a:moveTo>
                  <a:pt x="0" y="6874465"/>
                </a:moveTo>
                <a:lnTo>
                  <a:pt x="21356206" y="6874465"/>
                </a:lnTo>
                <a:lnTo>
                  <a:pt x="21356206" y="0"/>
                </a:lnTo>
                <a:lnTo>
                  <a:pt x="0" y="0"/>
                </a:lnTo>
                <a:lnTo>
                  <a:pt x="0" y="68744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5" name="AutoShape 5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14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8456463" y="484173"/>
            <a:ext cx="2651460" cy="5246370"/>
            <a:chOff x="0" y="0"/>
            <a:chExt cx="2620010" cy="5184140"/>
          </a:xfrm>
        </p:grpSpPr>
        <p:sp>
          <p:nvSpPr>
            <p:cNvPr id="8" name="Freeform 8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35088" r="-153848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1944230" y="774949"/>
            <a:ext cx="5006591" cy="4019748"/>
            <a:chOff x="0" y="0"/>
            <a:chExt cx="7467600" cy="599567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5"/>
              <a:stretch>
                <a:fillRect l="-88083" t="-37605" b="-113505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27308">
            <a:off x="-6906184" y="-1872346"/>
            <a:ext cx="17016201" cy="6180151"/>
          </a:xfrm>
          <a:custGeom>
            <a:avLst/>
            <a:gdLst/>
            <a:ahLst/>
            <a:cxnLst/>
            <a:rect l="l" t="t" r="r" b="b"/>
            <a:pathLst>
              <a:path w="17016201" h="6180151">
                <a:moveTo>
                  <a:pt x="0" y="0"/>
                </a:moveTo>
                <a:lnTo>
                  <a:pt x="17016202" y="0"/>
                </a:lnTo>
                <a:lnTo>
                  <a:pt x="17016202" y="6180152"/>
                </a:lnTo>
                <a:lnTo>
                  <a:pt x="0" y="6180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627308">
            <a:off x="5445209" y="7487829"/>
            <a:ext cx="17016201" cy="6180151"/>
          </a:xfrm>
          <a:custGeom>
            <a:avLst/>
            <a:gdLst/>
            <a:ahLst/>
            <a:cxnLst/>
            <a:rect l="l" t="t" r="r" b="b"/>
            <a:pathLst>
              <a:path w="17016201" h="6180151">
                <a:moveTo>
                  <a:pt x="0" y="0"/>
                </a:moveTo>
                <a:lnTo>
                  <a:pt x="17016201" y="0"/>
                </a:lnTo>
                <a:lnTo>
                  <a:pt x="17016201" y="6180152"/>
                </a:lnTo>
                <a:lnTo>
                  <a:pt x="0" y="6180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84960" y="7183858"/>
            <a:ext cx="616957" cy="2074442"/>
            <a:chOff x="0" y="0"/>
            <a:chExt cx="822610" cy="2765923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15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1017090" y="1164014"/>
            <a:ext cx="5310093" cy="5246370"/>
            <a:chOff x="0" y="0"/>
            <a:chExt cx="4572000" cy="4517135"/>
          </a:xfrm>
        </p:grpSpPr>
        <p:sp>
          <p:nvSpPr>
            <p:cNvPr id="8" name="Freeform 8"/>
            <p:cNvSpPr/>
            <p:nvPr/>
          </p:nvSpPr>
          <p:spPr>
            <a:xfrm>
              <a:off x="-16554" y="-2690"/>
              <a:ext cx="4639471" cy="4549489"/>
            </a:xfrm>
            <a:custGeom>
              <a:avLst/>
              <a:gdLst/>
              <a:ahLst/>
              <a:cxnLst/>
              <a:rect l="l" t="t" r="r" b="b"/>
              <a:pathLst>
                <a:path w="4639471" h="4549489">
                  <a:moveTo>
                    <a:pt x="2642461" y="4307731"/>
                  </a:moveTo>
                  <a:cubicBezTo>
                    <a:pt x="2937643" y="4136404"/>
                    <a:pt x="3174467" y="3866873"/>
                    <a:pt x="3302943" y="3520703"/>
                  </a:cubicBezTo>
                  <a:cubicBezTo>
                    <a:pt x="3367367" y="3347118"/>
                    <a:pt x="3462613" y="3172924"/>
                    <a:pt x="3623369" y="3081058"/>
                  </a:cubicBezTo>
                  <a:cubicBezTo>
                    <a:pt x="3747343" y="3010214"/>
                    <a:pt x="3895227" y="2996898"/>
                    <a:pt x="4029388" y="2948020"/>
                  </a:cubicBezTo>
                  <a:cubicBezTo>
                    <a:pt x="4411618" y="2808768"/>
                    <a:pt x="4639471" y="2366335"/>
                    <a:pt x="4578884" y="1964073"/>
                  </a:cubicBezTo>
                  <a:cubicBezTo>
                    <a:pt x="4518297" y="1561809"/>
                    <a:pt x="4204130" y="1222063"/>
                    <a:pt x="3823417" y="1078711"/>
                  </a:cubicBezTo>
                  <a:cubicBezTo>
                    <a:pt x="3609703" y="998242"/>
                    <a:pt x="3395764" y="1015829"/>
                    <a:pt x="3183757" y="930958"/>
                  </a:cubicBezTo>
                  <a:cubicBezTo>
                    <a:pt x="2896850" y="816103"/>
                    <a:pt x="2646820" y="557580"/>
                    <a:pt x="2402676" y="368105"/>
                  </a:cubicBezTo>
                  <a:cubicBezTo>
                    <a:pt x="2158532" y="178629"/>
                    <a:pt x="1877749" y="5911"/>
                    <a:pt x="1568716" y="3231"/>
                  </a:cubicBezTo>
                  <a:cubicBezTo>
                    <a:pt x="1196035" y="0"/>
                    <a:pt x="839628" y="279246"/>
                    <a:pt x="753607" y="641873"/>
                  </a:cubicBezTo>
                  <a:cubicBezTo>
                    <a:pt x="714329" y="807457"/>
                    <a:pt x="726735" y="980722"/>
                    <a:pt x="704584" y="1149453"/>
                  </a:cubicBezTo>
                  <a:cubicBezTo>
                    <a:pt x="619399" y="1798292"/>
                    <a:pt x="38111" y="2317174"/>
                    <a:pt x="17162" y="2971245"/>
                  </a:cubicBezTo>
                  <a:cubicBezTo>
                    <a:pt x="0" y="3507080"/>
                    <a:pt x="385323" y="3994953"/>
                    <a:pt x="863032" y="4238292"/>
                  </a:cubicBezTo>
                  <a:cubicBezTo>
                    <a:pt x="1111989" y="4365108"/>
                    <a:pt x="1371700" y="4475224"/>
                    <a:pt x="1651555" y="4507960"/>
                  </a:cubicBezTo>
                  <a:cubicBezTo>
                    <a:pt x="2006569" y="4549489"/>
                    <a:pt x="2352643" y="4475944"/>
                    <a:pt x="2642461" y="4307731"/>
                  </a:cubicBezTo>
                  <a:close/>
                </a:path>
              </a:pathLst>
            </a:custGeom>
            <a:blipFill>
              <a:blip r:embed="rId4"/>
              <a:stretch>
                <a:fillRect t="-618" b="-618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4572000" cy="4517135"/>
            </a:xfrm>
            <a:custGeom>
              <a:avLst/>
              <a:gdLst/>
              <a:ahLst/>
              <a:cxnLst/>
              <a:rect l="l" t="t" r="r" b="b"/>
              <a:pathLst>
                <a:path w="4572000" h="4517135">
                  <a:moveTo>
                    <a:pt x="4572000" y="4517135"/>
                  </a:moveTo>
                  <a:lnTo>
                    <a:pt x="0" y="4517135"/>
                  </a:lnTo>
                  <a:lnTo>
                    <a:pt x="0" y="0"/>
                  </a:lnTo>
                  <a:lnTo>
                    <a:pt x="4572000" y="0"/>
                  </a:lnTo>
                  <a:lnTo>
                    <a:pt x="4572000" y="4517135"/>
                  </a:lnTo>
                  <a:close/>
                </a:path>
              </a:pathLst>
            </a:custGeom>
            <a:blipFill>
              <a:blip r:embed="rId5"/>
              <a:stretch>
                <a:fillRect l="-25" r="-25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33009" y="2492180"/>
            <a:ext cx="6210300" cy="3918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07"/>
              </a:lnSpc>
            </a:pPr>
            <a:r>
              <a:rPr lang="en-US" sz="2799" b="1" spc="-83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Aşama 5: Sunum ve Dökümantasyon</a:t>
            </a:r>
          </a:p>
          <a:p>
            <a:pPr algn="l">
              <a:lnSpc>
                <a:spcPts val="3107"/>
              </a:lnSpc>
            </a:pPr>
            <a:endParaRPr lang="en-US" sz="2799" b="1" spc="-83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604519" lvl="1" indent="-302260" algn="l">
              <a:lnSpc>
                <a:spcPts val="3107"/>
              </a:lnSpc>
              <a:buFont typeface="Arial"/>
              <a:buChar char="•"/>
            </a:pPr>
            <a:r>
              <a:rPr lang="en-US" sz="2799" b="1" spc="-83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5.1. Proje Sunumu ve Dökümantasyon (Hafta 12-13)</a:t>
            </a:r>
          </a:p>
          <a:p>
            <a:pPr marL="1209039" lvl="2" indent="-403013" algn="l">
              <a:lnSpc>
                <a:spcPts val="3107"/>
              </a:lnSpc>
              <a:buFont typeface="Arial"/>
              <a:buChar char="⚬"/>
            </a:pPr>
            <a:r>
              <a:rPr lang="en-US" sz="2799" b="1" spc="-83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Projenin tanıtımı ve uygulamanın özelliklerinin anlatıldığı bir sunum hazırlanması.</a:t>
            </a:r>
          </a:p>
          <a:p>
            <a:pPr marL="1209039" lvl="2" indent="-403013" algn="l">
              <a:lnSpc>
                <a:spcPts val="3107"/>
              </a:lnSpc>
              <a:buFont typeface="Arial"/>
              <a:buChar char="⚬"/>
            </a:pPr>
            <a:r>
              <a:rPr lang="en-US" sz="2799" b="1" spc="-83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Teknik dökümantasyonun tamamlanması.</a:t>
            </a:r>
          </a:p>
          <a:p>
            <a:pPr algn="l">
              <a:lnSpc>
                <a:spcPts val="3107"/>
              </a:lnSpc>
            </a:pPr>
            <a:endParaRPr lang="en-US" sz="2799" b="1" spc="-83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27308">
            <a:off x="-6906184" y="-1872346"/>
            <a:ext cx="17016201" cy="6180151"/>
          </a:xfrm>
          <a:custGeom>
            <a:avLst/>
            <a:gdLst/>
            <a:ahLst/>
            <a:cxnLst/>
            <a:rect l="l" t="t" r="r" b="b"/>
            <a:pathLst>
              <a:path w="17016201" h="6180151">
                <a:moveTo>
                  <a:pt x="0" y="0"/>
                </a:moveTo>
                <a:lnTo>
                  <a:pt x="17016202" y="0"/>
                </a:lnTo>
                <a:lnTo>
                  <a:pt x="17016202" y="6180152"/>
                </a:lnTo>
                <a:lnTo>
                  <a:pt x="0" y="6180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627308">
            <a:off x="5445209" y="7487829"/>
            <a:ext cx="17016201" cy="6180151"/>
          </a:xfrm>
          <a:custGeom>
            <a:avLst/>
            <a:gdLst/>
            <a:ahLst/>
            <a:cxnLst/>
            <a:rect l="l" t="t" r="r" b="b"/>
            <a:pathLst>
              <a:path w="17016201" h="6180151">
                <a:moveTo>
                  <a:pt x="0" y="0"/>
                </a:moveTo>
                <a:lnTo>
                  <a:pt x="17016201" y="0"/>
                </a:lnTo>
                <a:lnTo>
                  <a:pt x="17016201" y="6180152"/>
                </a:lnTo>
                <a:lnTo>
                  <a:pt x="0" y="6180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32396" y="3538856"/>
            <a:ext cx="16746001" cy="1604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Dinlediğiniz için Teşşekkürler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01603">
            <a:off x="5328173" y="-816435"/>
            <a:ext cx="18528255" cy="5642970"/>
          </a:xfrm>
          <a:custGeom>
            <a:avLst/>
            <a:gdLst/>
            <a:ahLst/>
            <a:cxnLst/>
            <a:rect l="l" t="t" r="r" b="b"/>
            <a:pathLst>
              <a:path w="18528255" h="5642970">
                <a:moveTo>
                  <a:pt x="0" y="0"/>
                </a:moveTo>
                <a:lnTo>
                  <a:pt x="18528254" y="0"/>
                </a:lnTo>
                <a:lnTo>
                  <a:pt x="18528254" y="5642970"/>
                </a:lnTo>
                <a:lnTo>
                  <a:pt x="0" y="56429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69769" y="2850295"/>
            <a:ext cx="8115300" cy="3903390"/>
            <a:chOff x="0" y="38100"/>
            <a:chExt cx="10820400" cy="5204520"/>
          </a:xfrm>
        </p:grpSpPr>
        <p:sp>
          <p:nvSpPr>
            <p:cNvPr id="4" name="TextBox 4"/>
            <p:cNvSpPr txBox="1"/>
            <p:nvPr/>
          </p:nvSpPr>
          <p:spPr>
            <a:xfrm>
              <a:off x="0" y="38100"/>
              <a:ext cx="10820400" cy="42625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216"/>
                </a:lnSpc>
              </a:pPr>
              <a:r>
                <a:rPr lang="en-US" sz="5600" b="1" spc="-168" dirty="0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Emre </a:t>
              </a:r>
              <a:r>
                <a:rPr lang="en-US" sz="5600" b="1" spc="-168" dirty="0" err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Aşkın</a:t>
              </a:r>
              <a:endParaRPr lang="en-US" sz="5600" b="1" spc="-168" dirty="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  <a:p>
              <a:pPr algn="l">
                <a:lnSpc>
                  <a:spcPts val="6216"/>
                </a:lnSpc>
              </a:pPr>
              <a:r>
                <a:rPr lang="en-US" sz="5600" b="1" spc="-168" dirty="0" err="1" smtClean="0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Serhat</a:t>
              </a:r>
              <a:r>
                <a:rPr lang="tr-TR" sz="5600" b="1" spc="-168" smtClean="0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Koçyiğit</a:t>
              </a:r>
              <a:endParaRPr lang="en-US" sz="5600" b="1" spc="-168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  <a:p>
              <a:pPr algn="l">
                <a:lnSpc>
                  <a:spcPts val="6216"/>
                </a:lnSpc>
              </a:pPr>
              <a:r>
                <a:rPr lang="en-US" sz="5600" b="1" spc="-168" dirty="0" err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Mervan</a:t>
              </a:r>
              <a:r>
                <a:rPr lang="en-US" sz="5600" b="1" spc="-168" dirty="0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5600" b="1" spc="-168" dirty="0" err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Oktan</a:t>
              </a:r>
              <a:endParaRPr lang="en-US" sz="5600" b="1" spc="-168" dirty="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  <a:p>
              <a:pPr algn="l">
                <a:lnSpc>
                  <a:spcPts val="6216"/>
                </a:lnSpc>
              </a:pPr>
              <a:r>
                <a:rPr lang="en-US" sz="5600" b="1" spc="-168" dirty="0" err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Kahraman</a:t>
              </a:r>
              <a:r>
                <a:rPr lang="en-US" sz="5600" b="1" spc="-168" dirty="0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 Kaya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503323"/>
              <a:ext cx="9233182" cy="739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40"/>
                </a:lnSpc>
              </a:pPr>
              <a:r>
                <a:rPr lang="en-US" sz="3700">
                  <a:solidFill>
                    <a:srgbClr val="57FFDC"/>
                  </a:solidFill>
                  <a:latin typeface="HK Grotesk"/>
                  <a:ea typeface="HK Grotesk"/>
                  <a:cs typeface="HK Grotesk"/>
                  <a:sym typeface="HK Grotesk"/>
                </a:rPr>
                <a:t>GROUP SOFTWARE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84960" y="7183858"/>
            <a:ext cx="616957" cy="2074442"/>
            <a:chOff x="0" y="0"/>
            <a:chExt cx="822610" cy="2765923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74217" y="318883"/>
            <a:ext cx="19036434" cy="6437888"/>
          </a:xfrm>
          <a:custGeom>
            <a:avLst/>
            <a:gdLst/>
            <a:ahLst/>
            <a:cxnLst/>
            <a:rect l="l" t="t" r="r" b="b"/>
            <a:pathLst>
              <a:path w="19036434" h="6437888">
                <a:moveTo>
                  <a:pt x="0" y="0"/>
                </a:moveTo>
                <a:lnTo>
                  <a:pt x="19036434" y="0"/>
                </a:lnTo>
                <a:lnTo>
                  <a:pt x="19036434" y="6437888"/>
                </a:lnTo>
                <a:lnTo>
                  <a:pt x="0" y="64378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144000" y="1095375"/>
            <a:ext cx="8115300" cy="1143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80"/>
              </a:lnSpc>
            </a:pPr>
            <a:r>
              <a:rPr lang="en-US" sz="8000" b="1" spc="-24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Görev Dağılımı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22776" y="7515845"/>
            <a:ext cx="5292329" cy="985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b="1">
                <a:solidFill>
                  <a:srgbClr val="57FFDC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SCRUM MASTER &amp; BACKEND</a:t>
            </a:r>
          </a:p>
          <a:p>
            <a:pPr algn="l">
              <a:lnSpc>
                <a:spcPts val="3900"/>
              </a:lnSpc>
            </a:pPr>
            <a:endParaRPr lang="en-US" sz="2999" b="1">
              <a:solidFill>
                <a:srgbClr val="57FFDC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2776" y="8087985"/>
            <a:ext cx="5292329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 spc="-72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Emre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748555" y="7553945"/>
            <a:ext cx="4790891" cy="1116971"/>
            <a:chOff x="0" y="0"/>
            <a:chExt cx="6387855" cy="1489294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6387855" cy="64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2999" b="1">
                  <a:solidFill>
                    <a:srgbClr val="57FFDC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FRONTEND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51230"/>
              <a:ext cx="6387855" cy="64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2999" spc="-59">
                  <a:solidFill>
                    <a:srgbClr val="FFFFF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Serhat Ve Mervan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468409" y="7553945"/>
            <a:ext cx="4790891" cy="1116971"/>
            <a:chOff x="0" y="0"/>
            <a:chExt cx="6387855" cy="148929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6387855" cy="64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2999" b="1">
                  <a:solidFill>
                    <a:srgbClr val="57FFDC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VERI TABANI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51230"/>
              <a:ext cx="6387855" cy="64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2999" spc="-59">
                  <a:solidFill>
                    <a:srgbClr val="FFFFF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Kahraman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84960" y="7183858"/>
            <a:ext cx="47625" cy="1325731"/>
          </a:xfrm>
          <a:prstGeom prst="rect">
            <a:avLst/>
          </a:prstGeom>
          <a:solidFill>
            <a:srgbClr val="57FFDC"/>
          </a:solidFill>
        </p:spPr>
      </p:sp>
      <p:sp>
        <p:nvSpPr>
          <p:cNvPr id="3" name="Freeform 3"/>
          <p:cNvSpPr/>
          <p:nvPr/>
        </p:nvSpPr>
        <p:spPr>
          <a:xfrm rot="-792178">
            <a:off x="-3184334" y="-1644671"/>
            <a:ext cx="11135343" cy="3391383"/>
          </a:xfrm>
          <a:custGeom>
            <a:avLst/>
            <a:gdLst/>
            <a:ahLst/>
            <a:cxnLst/>
            <a:rect l="l" t="t" r="r" b="b"/>
            <a:pathLst>
              <a:path w="11135343" h="3391383">
                <a:moveTo>
                  <a:pt x="0" y="0"/>
                </a:moveTo>
                <a:lnTo>
                  <a:pt x="11135343" y="0"/>
                </a:lnTo>
                <a:lnTo>
                  <a:pt x="11135343" y="3391383"/>
                </a:lnTo>
                <a:lnTo>
                  <a:pt x="0" y="33913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8138756" y="1028700"/>
            <a:ext cx="52381" cy="8229600"/>
          </a:xfrm>
          <a:prstGeom prst="rect">
            <a:avLst/>
          </a:prstGeom>
          <a:solidFill>
            <a:srgbClr val="57FFDC"/>
          </a:solidFill>
        </p:spPr>
      </p:sp>
      <p:sp>
        <p:nvSpPr>
          <p:cNvPr id="5" name="TextBox 5"/>
          <p:cNvSpPr txBox="1"/>
          <p:nvPr/>
        </p:nvSpPr>
        <p:spPr>
          <a:xfrm>
            <a:off x="984960" y="4230200"/>
            <a:ext cx="5910916" cy="226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80"/>
              </a:lnSpc>
            </a:pPr>
            <a:r>
              <a:rPr lang="en-US" sz="8000" b="1" spc="-24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Projenin Amaçları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72503" y="1380372"/>
            <a:ext cx="8135134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b="1">
                <a:solidFill>
                  <a:srgbClr val="57FFDC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1. </a:t>
            </a:r>
            <a:r>
              <a:rPr lang="en-US" sz="2999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Dünya ülkelerinin ekonomik verilerini görsel olarak sunmak.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72503" y="4408895"/>
            <a:ext cx="8115300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999" b="1">
                <a:solidFill>
                  <a:srgbClr val="57FFDC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2. </a:t>
            </a:r>
            <a:r>
              <a:rPr lang="en-US" sz="2999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Ülke bazlı veri etkileşimleri sağlamak.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92338" y="6590470"/>
            <a:ext cx="81153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57FFDC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3.</a:t>
            </a:r>
            <a:r>
              <a:rPr lang="en-US" sz="30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Farklı ekonomik göstergelerin kişi başı düşen gelir ile arasındaki ilişkileri analiz etmek.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4960" y="8921341"/>
            <a:ext cx="616957" cy="346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04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953797" y="1606449"/>
            <a:ext cx="369918" cy="369918"/>
            <a:chOff x="6705600" y="1371600"/>
            <a:chExt cx="10972800" cy="10972800"/>
          </a:xfrm>
        </p:grpSpPr>
        <p:sp>
          <p:nvSpPr>
            <p:cNvPr id="11" name="Freeform 11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7953797" y="4446995"/>
            <a:ext cx="369918" cy="369918"/>
            <a:chOff x="6705600" y="1371600"/>
            <a:chExt cx="10972800" cy="10972800"/>
          </a:xfrm>
        </p:grpSpPr>
        <p:sp>
          <p:nvSpPr>
            <p:cNvPr id="13" name="Freeform 13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0097EE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7979987" y="6734901"/>
            <a:ext cx="369918" cy="369918"/>
            <a:chOff x="6705600" y="1371600"/>
            <a:chExt cx="10972800" cy="10972800"/>
          </a:xfrm>
        </p:grpSpPr>
        <p:sp>
          <p:nvSpPr>
            <p:cNvPr id="15" name="Freeform 15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0097EE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957431">
            <a:off x="4245595" y="3598310"/>
            <a:ext cx="17016201" cy="6180151"/>
          </a:xfrm>
          <a:custGeom>
            <a:avLst/>
            <a:gdLst/>
            <a:ahLst/>
            <a:cxnLst/>
            <a:rect l="l" t="t" r="r" b="b"/>
            <a:pathLst>
              <a:path w="17016201" h="6180151">
                <a:moveTo>
                  <a:pt x="0" y="0"/>
                </a:moveTo>
                <a:lnTo>
                  <a:pt x="17016201" y="0"/>
                </a:lnTo>
                <a:lnTo>
                  <a:pt x="17016201" y="6180152"/>
                </a:lnTo>
                <a:lnTo>
                  <a:pt x="0" y="6180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144000" y="1095375"/>
            <a:ext cx="6788617" cy="226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80"/>
              </a:lnSpc>
            </a:pPr>
            <a:r>
              <a:rPr lang="en-US" sz="8000" b="1" spc="-24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Proje Gereksinimleri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5" name="AutoShape 5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05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35354" y="1028700"/>
            <a:ext cx="1770940" cy="1770940"/>
            <a:chOff x="6705600" y="1371600"/>
            <a:chExt cx="10972800" cy="10972800"/>
          </a:xfrm>
        </p:grpSpPr>
        <p:sp>
          <p:nvSpPr>
            <p:cNvPr id="8" name="Freeform 8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57FFDC"/>
            </a:solid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35354" y="3181587"/>
            <a:ext cx="1770940" cy="1770940"/>
            <a:chOff x="6705600" y="1371600"/>
            <a:chExt cx="10972800" cy="10972800"/>
          </a:xfrm>
        </p:grpSpPr>
        <p:sp>
          <p:nvSpPr>
            <p:cNvPr id="10" name="Freeform 10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0097EE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35354" y="5334473"/>
            <a:ext cx="1770940" cy="1770940"/>
            <a:chOff x="6705600" y="1371600"/>
            <a:chExt cx="10972800" cy="10972800"/>
          </a:xfrm>
        </p:grpSpPr>
        <p:sp>
          <p:nvSpPr>
            <p:cNvPr id="12" name="Freeform 12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57FFDC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035354" y="7487360"/>
            <a:ext cx="1770940" cy="1770940"/>
            <a:chOff x="6705600" y="1371600"/>
            <a:chExt cx="10972800" cy="10972800"/>
          </a:xfrm>
        </p:grpSpPr>
        <p:sp>
          <p:nvSpPr>
            <p:cNvPr id="14" name="Freeform 14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0097EE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1082411" y="1075757"/>
            <a:ext cx="1676826" cy="1676826"/>
          </a:xfrm>
          <a:custGeom>
            <a:avLst/>
            <a:gdLst/>
            <a:ahLst/>
            <a:cxnLst/>
            <a:rect l="l" t="t" r="r" b="b"/>
            <a:pathLst>
              <a:path w="1676826" h="1676826">
                <a:moveTo>
                  <a:pt x="0" y="0"/>
                </a:moveTo>
                <a:lnTo>
                  <a:pt x="1676826" y="0"/>
                </a:lnTo>
                <a:lnTo>
                  <a:pt x="1676826" y="1676826"/>
                </a:lnTo>
                <a:lnTo>
                  <a:pt x="0" y="1676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45574" y="7497580"/>
            <a:ext cx="1750499" cy="1750499"/>
          </a:xfrm>
          <a:custGeom>
            <a:avLst/>
            <a:gdLst/>
            <a:ahLst/>
            <a:cxnLst/>
            <a:rect l="l" t="t" r="r" b="b"/>
            <a:pathLst>
              <a:path w="1750499" h="1750499">
                <a:moveTo>
                  <a:pt x="0" y="0"/>
                </a:moveTo>
                <a:lnTo>
                  <a:pt x="1750500" y="0"/>
                </a:lnTo>
                <a:lnTo>
                  <a:pt x="1750500" y="1750500"/>
                </a:lnTo>
                <a:lnTo>
                  <a:pt x="0" y="1750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82411" y="3228644"/>
            <a:ext cx="1676826" cy="1676826"/>
          </a:xfrm>
          <a:custGeom>
            <a:avLst/>
            <a:gdLst/>
            <a:ahLst/>
            <a:cxnLst/>
            <a:rect l="l" t="t" r="r" b="b"/>
            <a:pathLst>
              <a:path w="1676826" h="1676826">
                <a:moveTo>
                  <a:pt x="0" y="0"/>
                </a:moveTo>
                <a:lnTo>
                  <a:pt x="1676826" y="0"/>
                </a:lnTo>
                <a:lnTo>
                  <a:pt x="1676826" y="1676826"/>
                </a:lnTo>
                <a:lnTo>
                  <a:pt x="0" y="167682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97663" y="5396782"/>
            <a:ext cx="1646322" cy="1646322"/>
          </a:xfrm>
          <a:custGeom>
            <a:avLst/>
            <a:gdLst/>
            <a:ahLst/>
            <a:cxnLst/>
            <a:rect l="l" t="t" r="r" b="b"/>
            <a:pathLst>
              <a:path w="1646322" h="1646322">
                <a:moveTo>
                  <a:pt x="0" y="0"/>
                </a:moveTo>
                <a:lnTo>
                  <a:pt x="1646322" y="0"/>
                </a:lnTo>
                <a:lnTo>
                  <a:pt x="1646322" y="1646322"/>
                </a:lnTo>
                <a:lnTo>
                  <a:pt x="0" y="164632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6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31817" flipH="1">
            <a:off x="-2041502" y="5206915"/>
            <a:ext cx="21853999" cy="7390754"/>
          </a:xfrm>
          <a:custGeom>
            <a:avLst/>
            <a:gdLst/>
            <a:ahLst/>
            <a:cxnLst/>
            <a:rect l="l" t="t" r="r" b="b"/>
            <a:pathLst>
              <a:path w="21853999" h="7390754">
                <a:moveTo>
                  <a:pt x="21853999" y="0"/>
                </a:moveTo>
                <a:lnTo>
                  <a:pt x="0" y="0"/>
                </a:lnTo>
                <a:lnTo>
                  <a:pt x="0" y="7390753"/>
                </a:lnTo>
                <a:lnTo>
                  <a:pt x="21853999" y="7390753"/>
                </a:lnTo>
                <a:lnTo>
                  <a:pt x="218539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84960" y="7183858"/>
            <a:ext cx="616957" cy="2074442"/>
            <a:chOff x="0" y="0"/>
            <a:chExt cx="822610" cy="2765923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06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62190" y="320292"/>
            <a:ext cx="5590310" cy="4739385"/>
            <a:chOff x="0" y="0"/>
            <a:chExt cx="958733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8733" cy="812800"/>
            </a:xfrm>
            <a:custGeom>
              <a:avLst/>
              <a:gdLst/>
              <a:ahLst/>
              <a:cxnLst/>
              <a:rect l="l" t="t" r="r" b="b"/>
              <a:pathLst>
                <a:path w="958733" h="812800">
                  <a:moveTo>
                    <a:pt x="65089" y="0"/>
                  </a:moveTo>
                  <a:lnTo>
                    <a:pt x="893643" y="0"/>
                  </a:lnTo>
                  <a:cubicBezTo>
                    <a:pt x="929591" y="0"/>
                    <a:pt x="958733" y="29142"/>
                    <a:pt x="958733" y="65089"/>
                  </a:cubicBezTo>
                  <a:lnTo>
                    <a:pt x="958733" y="747711"/>
                  </a:lnTo>
                  <a:cubicBezTo>
                    <a:pt x="958733" y="764973"/>
                    <a:pt x="951875" y="781529"/>
                    <a:pt x="939669" y="793736"/>
                  </a:cubicBezTo>
                  <a:cubicBezTo>
                    <a:pt x="927462" y="805942"/>
                    <a:pt x="910906" y="812800"/>
                    <a:pt x="893643" y="812800"/>
                  </a:cubicBezTo>
                  <a:lnTo>
                    <a:pt x="65089" y="812800"/>
                  </a:lnTo>
                  <a:cubicBezTo>
                    <a:pt x="47827" y="812800"/>
                    <a:pt x="31271" y="805942"/>
                    <a:pt x="19064" y="793736"/>
                  </a:cubicBezTo>
                  <a:cubicBezTo>
                    <a:pt x="6858" y="781529"/>
                    <a:pt x="0" y="764973"/>
                    <a:pt x="0" y="747711"/>
                  </a:cubicBezTo>
                  <a:lnTo>
                    <a:pt x="0" y="65089"/>
                  </a:lnTo>
                  <a:cubicBezTo>
                    <a:pt x="0" y="47827"/>
                    <a:pt x="6858" y="31271"/>
                    <a:pt x="19064" y="19064"/>
                  </a:cubicBezTo>
                  <a:cubicBezTo>
                    <a:pt x="31271" y="6858"/>
                    <a:pt x="47827" y="0"/>
                    <a:pt x="65089" y="0"/>
                  </a:cubicBezTo>
                  <a:close/>
                </a:path>
              </a:pathLst>
            </a:custGeom>
            <a:blipFill>
              <a:blip r:embed="rId4"/>
              <a:stretch>
                <a:fillRect l="-31127" r="-3112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566084" y="426791"/>
            <a:ext cx="8577916" cy="226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80"/>
              </a:lnSpc>
            </a:pPr>
            <a:r>
              <a:rPr lang="en-US" sz="8000" b="1" spc="-24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Frontend Gereksinimleri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66084" y="3108693"/>
            <a:ext cx="6937270" cy="3675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4"/>
              </a:lnSpc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CesiumJS ile 3D Dünya Haritası Görselleştirmesi:</a:t>
            </a:r>
          </a:p>
          <a:p>
            <a:pPr algn="ctr">
              <a:lnSpc>
                <a:spcPts val="2664"/>
              </a:lnSpc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Kütüphane: CesiumJS</a:t>
            </a:r>
          </a:p>
          <a:p>
            <a:pPr algn="ctr">
              <a:lnSpc>
                <a:spcPts val="2664"/>
              </a:lnSpc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İşlev: Dönen bir dünya haritası oluşturmak, ülkelere tıklanabilir etkileşim sağlamak ve ülke sınırlarını GeoJSON formatında göstermek.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Veri Kaynağı: Ülke sınır verileri osm-ülkeler-geojson GitHub deposundan alınacak.</a:t>
            </a:r>
          </a:p>
          <a:p>
            <a:pPr algn="ctr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1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436445">
            <a:off x="3334804" y="-292672"/>
            <a:ext cx="21356206" cy="6874465"/>
          </a:xfrm>
          <a:custGeom>
            <a:avLst/>
            <a:gdLst/>
            <a:ahLst/>
            <a:cxnLst/>
            <a:rect l="l" t="t" r="r" b="b"/>
            <a:pathLst>
              <a:path w="21356206" h="6874465">
                <a:moveTo>
                  <a:pt x="0" y="0"/>
                </a:moveTo>
                <a:lnTo>
                  <a:pt x="21356205" y="0"/>
                </a:lnTo>
                <a:lnTo>
                  <a:pt x="21356205" y="6874465"/>
                </a:lnTo>
                <a:lnTo>
                  <a:pt x="0" y="68744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4" name="AutoShape 4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07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933683" y="774949"/>
            <a:ext cx="6576737" cy="3719314"/>
            <a:chOff x="0" y="0"/>
            <a:chExt cx="841980" cy="4761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41980" cy="476161"/>
            </a:xfrm>
            <a:custGeom>
              <a:avLst/>
              <a:gdLst/>
              <a:ahLst/>
              <a:cxnLst/>
              <a:rect l="l" t="t" r="r" b="b"/>
              <a:pathLst>
                <a:path w="841980" h="476161">
                  <a:moveTo>
                    <a:pt x="27075" y="0"/>
                  </a:moveTo>
                  <a:lnTo>
                    <a:pt x="814905" y="0"/>
                  </a:lnTo>
                  <a:cubicBezTo>
                    <a:pt x="829858" y="0"/>
                    <a:pt x="841980" y="12122"/>
                    <a:pt x="841980" y="27075"/>
                  </a:cubicBezTo>
                  <a:lnTo>
                    <a:pt x="841980" y="449086"/>
                  </a:lnTo>
                  <a:cubicBezTo>
                    <a:pt x="841980" y="464039"/>
                    <a:pt x="829858" y="476161"/>
                    <a:pt x="814905" y="476161"/>
                  </a:cubicBezTo>
                  <a:lnTo>
                    <a:pt x="27075" y="476161"/>
                  </a:lnTo>
                  <a:cubicBezTo>
                    <a:pt x="12122" y="476161"/>
                    <a:pt x="0" y="464039"/>
                    <a:pt x="0" y="449086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blipFill>
              <a:blip r:embed="rId4"/>
              <a:stretch>
                <a:fillRect l="-387" r="-38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93548" y="314374"/>
            <a:ext cx="6739734" cy="4342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HTML/CSS ile Dinamik Arayüz Tasarımı: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HTML: Ülke verilerini gösteren dinamik bir tablo ve kullanıcı etkileşim öğeleri (tablo sıralama, metrik seçimleri).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CSS: Tabloların, butonların ve araç ipuçlarının (tooltip) görsel tasarımı.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Bootstrap (Opsiyonel): Mobil uyumlu, duyarlı bir tasarım oluşturmak için kullanılması düşünülebilir.</a:t>
            </a:r>
          </a:p>
          <a:p>
            <a:pPr algn="ctr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93548" y="5188942"/>
            <a:ext cx="6816714" cy="4008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JavaScript (ES6) ile Dinamik Etkileşimler: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Işın Yayınlama Algoritması: Tıklanan noktanın hangi ülke sınırına düştüğünü belirlemek.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DOM Manipülasyonu: Tabloları güncelleme, metrik seçimi ile tablo verilerini dinamik olarak değiştirme.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Araç İpuçları: Ülkelere tıklama veya üzerine gelme ile ipucu gösterme.</a:t>
            </a:r>
          </a:p>
          <a:p>
            <a:pPr algn="ctr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816953">
            <a:off x="-2607084" y="-1808172"/>
            <a:ext cx="19036434" cy="6437888"/>
          </a:xfrm>
          <a:custGeom>
            <a:avLst/>
            <a:gdLst/>
            <a:ahLst/>
            <a:cxnLst/>
            <a:rect l="l" t="t" r="r" b="b"/>
            <a:pathLst>
              <a:path w="19036434" h="6437888">
                <a:moveTo>
                  <a:pt x="0" y="0"/>
                </a:moveTo>
                <a:lnTo>
                  <a:pt x="19036434" y="0"/>
                </a:lnTo>
                <a:lnTo>
                  <a:pt x="19036434" y="6437888"/>
                </a:lnTo>
                <a:lnTo>
                  <a:pt x="0" y="64378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39536" y="787133"/>
            <a:ext cx="9697529" cy="8471167"/>
            <a:chOff x="0" y="0"/>
            <a:chExt cx="5975350" cy="5219700"/>
          </a:xfrm>
        </p:grpSpPr>
        <p:sp>
          <p:nvSpPr>
            <p:cNvPr id="4" name="Freeform 4"/>
            <p:cNvSpPr/>
            <p:nvPr/>
          </p:nvSpPr>
          <p:spPr>
            <a:xfrm>
              <a:off x="-519430" y="-910590"/>
              <a:ext cx="7381240" cy="6188710"/>
            </a:xfrm>
            <a:custGeom>
              <a:avLst/>
              <a:gdLst/>
              <a:ahLst/>
              <a:cxnLst/>
              <a:rect l="l" t="t" r="r" b="b"/>
              <a:pathLst>
                <a:path w="7381240" h="6188710">
                  <a:moveTo>
                    <a:pt x="2861310" y="5034280"/>
                  </a:moveTo>
                  <a:cubicBezTo>
                    <a:pt x="4353560" y="5034280"/>
                    <a:pt x="3549650" y="6188710"/>
                    <a:pt x="5092700" y="6121400"/>
                  </a:cubicBezTo>
                  <a:cubicBezTo>
                    <a:pt x="6408420" y="6064250"/>
                    <a:pt x="7381240" y="3489960"/>
                    <a:pt x="5207000" y="2288540"/>
                  </a:cubicBezTo>
                  <a:cubicBezTo>
                    <a:pt x="3470910" y="1328420"/>
                    <a:pt x="629920" y="0"/>
                    <a:pt x="1029970" y="1830070"/>
                  </a:cubicBezTo>
                  <a:cubicBezTo>
                    <a:pt x="1430020" y="3660140"/>
                    <a:pt x="0" y="4232910"/>
                    <a:pt x="744220" y="5205730"/>
                  </a:cubicBezTo>
                  <a:cubicBezTo>
                    <a:pt x="1488440" y="6178550"/>
                    <a:pt x="1544320" y="5034280"/>
                    <a:pt x="2861310" y="5034280"/>
                  </a:cubicBezTo>
                  <a:close/>
                </a:path>
              </a:pathLst>
            </a:custGeom>
            <a:blipFill>
              <a:blip r:embed="rId4"/>
              <a:stretch>
                <a:fillRect l="-49688" t="-4110" r="-2798" b="-12233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 rot="9816953">
            <a:off x="2345916" y="9738000"/>
            <a:ext cx="19036434" cy="6437888"/>
          </a:xfrm>
          <a:custGeom>
            <a:avLst/>
            <a:gdLst/>
            <a:ahLst/>
            <a:cxnLst/>
            <a:rect l="l" t="t" r="r" b="b"/>
            <a:pathLst>
              <a:path w="19036434" h="6437888">
                <a:moveTo>
                  <a:pt x="0" y="0"/>
                </a:moveTo>
                <a:lnTo>
                  <a:pt x="19036434" y="0"/>
                </a:lnTo>
                <a:lnTo>
                  <a:pt x="19036434" y="6437887"/>
                </a:lnTo>
                <a:lnTo>
                  <a:pt x="0" y="64378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7" name="AutoShape 7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08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3434708"/>
            <a:ext cx="7894560" cy="1588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6"/>
              </a:lnSpc>
              <a:spcBef>
                <a:spcPct val="0"/>
              </a:spcBef>
            </a:pPr>
            <a:r>
              <a:rPr lang="en-US" sz="56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BACKEND GEREKSINIMLERI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46910" y="653389"/>
            <a:ext cx="7043635" cy="7826007"/>
            <a:chOff x="0" y="0"/>
            <a:chExt cx="9391514" cy="1043467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4721" r="24721"/>
            <a:stretch>
              <a:fillRect/>
            </a:stretch>
          </p:blipFill>
          <p:spPr>
            <a:xfrm>
              <a:off x="0" y="0"/>
              <a:ext cx="4632257" cy="5153838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22315" r="22315"/>
            <a:stretch>
              <a:fillRect/>
            </a:stretch>
          </p:blipFill>
          <p:spPr>
            <a:xfrm>
              <a:off x="4759257" y="0"/>
              <a:ext cx="4632257" cy="5153838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l="1482" r="1482"/>
            <a:stretch>
              <a:fillRect/>
            </a:stretch>
          </p:blipFill>
          <p:spPr>
            <a:xfrm>
              <a:off x="0" y="5280838"/>
              <a:ext cx="9391514" cy="5153838"/>
            </a:xfrm>
            <a:prstGeom prst="rect">
              <a:avLst/>
            </a:prstGeom>
          </p:spPr>
        </p:pic>
      </p:grpSp>
      <p:sp>
        <p:nvSpPr>
          <p:cNvPr id="6" name="Freeform 6"/>
          <p:cNvSpPr/>
          <p:nvPr/>
        </p:nvSpPr>
        <p:spPr>
          <a:xfrm rot="-2355953">
            <a:off x="-4276436" y="3040340"/>
            <a:ext cx="14698520" cy="4731386"/>
          </a:xfrm>
          <a:custGeom>
            <a:avLst/>
            <a:gdLst/>
            <a:ahLst/>
            <a:cxnLst/>
            <a:rect l="l" t="t" r="r" b="b"/>
            <a:pathLst>
              <a:path w="14698520" h="4731386">
                <a:moveTo>
                  <a:pt x="0" y="0"/>
                </a:moveTo>
                <a:lnTo>
                  <a:pt x="14698520" y="0"/>
                </a:lnTo>
                <a:lnTo>
                  <a:pt x="14698520" y="4731386"/>
                </a:lnTo>
                <a:lnTo>
                  <a:pt x="0" y="47313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6642343" y="7183858"/>
            <a:ext cx="616957" cy="2074442"/>
            <a:chOff x="0" y="0"/>
            <a:chExt cx="822610" cy="2765923"/>
          </a:xfrm>
        </p:grpSpPr>
        <p:sp>
          <p:nvSpPr>
            <p:cNvPr id="8" name="AutoShape 8"/>
            <p:cNvSpPr/>
            <p:nvPr/>
          </p:nvSpPr>
          <p:spPr>
            <a:xfrm>
              <a:off x="759110" y="0"/>
              <a:ext cx="63500" cy="1767642"/>
            </a:xfrm>
            <a:prstGeom prst="rect">
              <a:avLst/>
            </a:prstGeom>
            <a:solidFill>
              <a:srgbClr val="57FFD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2310295"/>
              <a:ext cx="822610" cy="4686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4"/>
                </a:lnSpc>
              </a:pPr>
              <a:r>
                <a:rPr lang="en-US" sz="24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09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6366" y="19050"/>
            <a:ext cx="8669510" cy="8009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Node.js ile Backend Geliştirme:</a:t>
            </a:r>
          </a:p>
          <a:p>
            <a:pPr algn="l">
              <a:lnSpc>
                <a:spcPts val="2664"/>
              </a:lnSpc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API Geliştirme: Kullanıcılara MongoDB’den veri sağlayacak RESTful bir API oluşturulması.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Veritabanı Yapısı: MongoDB Atlas üzerinde ülkelere ait ekonomik verilerin JSON formatında saklanması (Kişi başına düşen GSYİH, sağlık harcamaları, işsizlik oranı vb.).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AWS Sunucu Entegrasyonu: AWS üzerinde çalıştırılacak bir sunucu ile MongoDB ve frontend arasında veri alışverişinin sağlanması.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algn="l">
              <a:lnSpc>
                <a:spcPts val="2664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Veri Analizi (Python veya JavaScript):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Python: Python kullanarak çekilen verilerin analiz edilmesi, ekonomik göstergeler arasındaki ilişkilerin keşfedilmesi (örneğin, kişi başına düşen GSYİH ile işsizlik oranı arasındaki korelasyon).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  <a:p>
            <a:pPr marL="518160" lvl="1" indent="-259080" algn="l">
              <a:lnSpc>
                <a:spcPts val="2664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Alternatif: Analizlerin frontend üzerinde JavaScript kullanılarak yapılması (örneğin, D3.js gibi bir kütüphane ile veri görselleştirme).</a:t>
            </a:r>
          </a:p>
          <a:p>
            <a:pPr algn="l">
              <a:lnSpc>
                <a:spcPts val="2664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613</Words>
  <Application>Microsoft Office PowerPoint</Application>
  <PresentationFormat>Özel</PresentationFormat>
  <Paragraphs>107</Paragraphs>
  <Slides>16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3" baseType="lpstr">
      <vt:lpstr>HK Grotesk Bold</vt:lpstr>
      <vt:lpstr>Arial</vt:lpstr>
      <vt:lpstr>Arimo Bold</vt:lpstr>
      <vt:lpstr>HK Grotesk</vt:lpstr>
      <vt:lpstr>Calibri</vt:lpstr>
      <vt:lpstr>HK Grotesk Light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GeoEconoViz</dc:title>
  <cp:lastModifiedBy>Emre</cp:lastModifiedBy>
  <cp:revision>2</cp:revision>
  <dcterms:created xsi:type="dcterms:W3CDTF">2006-08-16T00:00:00Z</dcterms:created>
  <dcterms:modified xsi:type="dcterms:W3CDTF">2024-10-16T13:17:45Z</dcterms:modified>
  <dc:identifier>DAGTvJ_77-g</dc:identifier>
</cp:coreProperties>
</file>

<file path=docProps/thumbnail.jpeg>
</file>